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7" r:id="rId22"/>
    <p:sldId id="256" r:id="rId23"/>
    <p:sldId id="279" r:id="rId24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E5B2FD1-D624-4D0A-9CE7-28D02179BDB2}" type="datetimeFigureOut">
              <a:rPr lang="en-CA" smtClean="0"/>
              <a:pPr/>
              <a:t>18/12/2013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0D1BCC49-A975-4382-88B0-7999B777054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807CB9F1-34DE-4F08-A897-7D44A335790D}" type="datetimeFigureOut">
              <a:rPr lang="en-CA" smtClean="0"/>
              <a:pPr/>
              <a:t>18/12/2013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3E48C3E5-CF8F-42E1-A25B-22E24E3360E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48C3E5-CF8F-42E1-A25B-22E24E3360E4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CB1-0FE7-43B2-B12F-81F3E0A40333}" type="datetimeFigureOut">
              <a:rPr lang="en-CA" smtClean="0"/>
              <a:pPr/>
              <a:t>18/12/2013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320B-A0BE-43EC-A0F6-B6A708E093B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CB1-0FE7-43B2-B12F-81F3E0A40333}" type="datetimeFigureOut">
              <a:rPr lang="en-CA" smtClean="0"/>
              <a:pPr/>
              <a:t>18/12/2013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320B-A0BE-43EC-A0F6-B6A708E093B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CB1-0FE7-43B2-B12F-81F3E0A40333}" type="datetimeFigureOut">
              <a:rPr lang="en-CA" smtClean="0"/>
              <a:pPr/>
              <a:t>18/12/2013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320B-A0BE-43EC-A0F6-B6A708E093B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CB1-0FE7-43B2-B12F-81F3E0A40333}" type="datetimeFigureOut">
              <a:rPr lang="en-CA" smtClean="0"/>
              <a:pPr/>
              <a:t>18/12/2013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320B-A0BE-43EC-A0F6-B6A708E093B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CB1-0FE7-43B2-B12F-81F3E0A40333}" type="datetimeFigureOut">
              <a:rPr lang="en-CA" smtClean="0"/>
              <a:pPr/>
              <a:t>18/12/2013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320B-A0BE-43EC-A0F6-B6A708E093B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CB1-0FE7-43B2-B12F-81F3E0A40333}" type="datetimeFigureOut">
              <a:rPr lang="en-CA" smtClean="0"/>
              <a:pPr/>
              <a:t>18/12/2013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320B-A0BE-43EC-A0F6-B6A708E093B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CB1-0FE7-43B2-B12F-81F3E0A40333}" type="datetimeFigureOut">
              <a:rPr lang="en-CA" smtClean="0"/>
              <a:pPr/>
              <a:t>18/12/2013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320B-A0BE-43EC-A0F6-B6A708E093B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CB1-0FE7-43B2-B12F-81F3E0A40333}" type="datetimeFigureOut">
              <a:rPr lang="en-CA" smtClean="0"/>
              <a:pPr/>
              <a:t>18/12/2013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320B-A0BE-43EC-A0F6-B6A708E093B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CB1-0FE7-43B2-B12F-81F3E0A40333}" type="datetimeFigureOut">
              <a:rPr lang="en-CA" smtClean="0"/>
              <a:pPr/>
              <a:t>18/12/2013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320B-A0BE-43EC-A0F6-B6A708E093B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CB1-0FE7-43B2-B12F-81F3E0A40333}" type="datetimeFigureOut">
              <a:rPr lang="en-CA" smtClean="0"/>
              <a:pPr/>
              <a:t>18/12/2013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320B-A0BE-43EC-A0F6-B6A708E093B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CCB1-0FE7-43B2-B12F-81F3E0A40333}" type="datetimeFigureOut">
              <a:rPr lang="en-CA" smtClean="0"/>
              <a:pPr/>
              <a:t>18/12/2013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320B-A0BE-43EC-A0F6-B6A708E093B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CCB1-0FE7-43B2-B12F-81F3E0A40333}" type="datetimeFigureOut">
              <a:rPr lang="en-CA" smtClean="0"/>
              <a:pPr/>
              <a:t>18/12/2013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F320B-A0BE-43EC-A0F6-B6A708E093B4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veandhoneyapiary.com/beenews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koeQodrVoM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CA" sz="3600" dirty="0" err="1" smtClean="0">
                <a:solidFill>
                  <a:schemeClr val="accent4">
                    <a:lumMod val="50000"/>
                  </a:schemeClr>
                </a:solidFill>
                <a:latin typeface="Lucida Handwriting" pitchFamily="66" charset="0"/>
              </a:rPr>
              <a:t>Woodsworth</a:t>
            </a:r>
            <a:r>
              <a:rPr lang="en-CA" sz="3600" smtClean="0">
                <a:solidFill>
                  <a:schemeClr val="accent4">
                    <a:lumMod val="50000"/>
                  </a:schemeClr>
                </a:solidFill>
                <a:latin typeface="Lucida Handwriting" pitchFamily="66" charset="0"/>
              </a:rPr>
              <a:t> </a:t>
            </a:r>
            <a:r>
              <a:rPr lang="en-CA" sz="3600" smtClean="0">
                <a:solidFill>
                  <a:schemeClr val="accent4">
                    <a:lumMod val="50000"/>
                  </a:schemeClr>
                </a:solidFill>
                <a:latin typeface="Lucida Handwriting" pitchFamily="66" charset="0"/>
              </a:rPr>
              <a:t>Co-Operative </a:t>
            </a:r>
            <a:r>
              <a:rPr lang="en-CA" sz="3600" dirty="0" smtClean="0">
                <a:solidFill>
                  <a:schemeClr val="accent4">
                    <a:lumMod val="50000"/>
                  </a:schemeClr>
                </a:solidFill>
                <a:latin typeface="Lucida Handwriting" pitchFamily="66" charset="0"/>
              </a:rPr>
              <a:t>Roof </a:t>
            </a:r>
            <a:r>
              <a:rPr lang="en-CA" sz="3600" dirty="0" smtClean="0">
                <a:solidFill>
                  <a:schemeClr val="accent4">
                    <a:lumMod val="50000"/>
                  </a:schemeClr>
                </a:solidFill>
                <a:latin typeface="Lucida Handwriting" pitchFamily="66" charset="0"/>
              </a:rPr>
              <a:t>Top Garden Eastside </a:t>
            </a:r>
            <a:endParaRPr lang="en-CA" sz="3600" dirty="0">
              <a:solidFill>
                <a:schemeClr val="accent4">
                  <a:lumMod val="50000"/>
                </a:schemeClr>
              </a:solidFill>
              <a:latin typeface="Lucida Handwriting" pitchFamily="66" charset="0"/>
            </a:endParaRPr>
          </a:p>
        </p:txBody>
      </p:sp>
      <p:pic>
        <p:nvPicPr>
          <p:cNvPr id="4" name="Content Placeholder 3" descr="imagesXH3HYID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628800"/>
            <a:ext cx="7848872" cy="4752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TBC is a established well run organization that has successful partnerships with  for profit and non profit enterprises. 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In partnership with TBC  workshops would be held in our Penthouse that would educate not only our members in the importance of bio-diversity  but the broader community. 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Workshops would also be held in beeswax candle making and other bee related products. 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The harvesting and processing of honey from our beehives would be completed in our Penthouse</a:t>
            </a:r>
            <a:r>
              <a:rPr lang="en-CA" dirty="0" smtClean="0"/>
              <a:t>.       </a:t>
            </a:r>
          </a:p>
        </p:txBody>
      </p:sp>
      <p:pic>
        <p:nvPicPr>
          <p:cNvPr id="4" name="Picture 3" descr="Macintosh HD:Users:gillian:Desktop:tbc logo.tif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82809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There is a  long term goal to eventually establishing 6 beehives on our roof and we could donate up to 800lbs of honey annually to Foodshare.  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Woodsworth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will retain 21 jars per season that would be given to 3 lucky members per General Members Meetings as door prizes.  </a:t>
            </a:r>
          </a:p>
          <a:p>
            <a:pPr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CA" dirty="0"/>
          </a:p>
        </p:txBody>
      </p:sp>
      <p:pic>
        <p:nvPicPr>
          <p:cNvPr id="4" name="Picture 3" descr="Macintosh HD:Users:gillian:Desktop:tbc logo.tif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82809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istrator.CHRISTINA-HP\AppData\Local\Microsoft\Windows\Temporary Internet Files\Content.IE5\YG9N7PCV\MC90026434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229200"/>
            <a:ext cx="644652" cy="920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404664"/>
            <a:ext cx="6624736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28192"/>
          </a:xfrm>
        </p:spPr>
        <p:txBody>
          <a:bodyPr>
            <a:noAutofit/>
          </a:bodyPr>
          <a:lstStyle/>
          <a:p>
            <a:r>
              <a:rPr lang="en-CA" sz="4800" dirty="0" smtClean="0">
                <a:solidFill>
                  <a:schemeClr val="accent2">
                    <a:lumMod val="75000"/>
                  </a:schemeClr>
                </a:solidFill>
                <a:latin typeface="Lucida Handwriting" pitchFamily="66" charset="0"/>
              </a:rPr>
              <a:t>And Why Should You Care?</a:t>
            </a:r>
            <a:endParaRPr lang="en-CA" sz="4800" dirty="0">
              <a:solidFill>
                <a:schemeClr val="accent2">
                  <a:lumMod val="75000"/>
                </a:schemeClr>
              </a:solidFill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9"/>
            <a:ext cx="8229600" cy="424847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CA" dirty="0" smtClean="0"/>
              <a:t>Bees are responsible for an estimated 25% - 30% of the world’s food supply. </a:t>
            </a:r>
          </a:p>
          <a:p>
            <a:pPr>
              <a:buBlip>
                <a:blip r:embed="rId2"/>
              </a:buBlip>
            </a:pPr>
            <a:r>
              <a:rPr lang="en-CA" dirty="0" smtClean="0"/>
              <a:t>Bees are on a path of decline in rural areas, neonicotinoid and clothianidin an insecticide used to treat seeds before planting in rural settings has been blamed for 70% of dead bees tested for contaminates.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  <a:latin typeface="Lucida Handwriting" pitchFamily="66" charset="0"/>
              </a:rPr>
              <a:t>And Why Should You Care?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CA" dirty="0" smtClean="0"/>
              <a:t>Insecticides have also been cited for the phenomenon of Colony Collapse Dis-order, this is a wide spread, documented phoneme that concerns bee keepers as well as farmers who depend on bees to pollinate their crops.</a:t>
            </a:r>
          </a:p>
          <a:p>
            <a:pPr>
              <a:buNone/>
            </a:pPr>
            <a:r>
              <a:rPr lang="en-CA" dirty="0" smtClean="0"/>
              <a:t> </a:t>
            </a:r>
          </a:p>
          <a:p>
            <a:pPr>
              <a:buNone/>
            </a:pPr>
            <a:r>
              <a:rPr lang="en-CA" sz="2000" b="1" u="sng" dirty="0" smtClean="0">
                <a:hlinkClick r:id="rId3"/>
              </a:rPr>
              <a:t>http://www.hiveandhoneyapiary.com/beenews.html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4">
                    <a:lumMod val="75000"/>
                  </a:schemeClr>
                </a:solidFill>
                <a:latin typeface="Lucida Handwriting" pitchFamily="66" charset="0"/>
              </a:rPr>
              <a:t>The Opportunity That Woodsworth has</a:t>
            </a:r>
            <a:endParaRPr lang="en-CA" dirty="0">
              <a:solidFill>
                <a:schemeClr val="accent4">
                  <a:lumMod val="75000"/>
                </a:schemeClr>
              </a:solidFill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CA" sz="4400" dirty="0" smtClean="0">
                <a:latin typeface="Times New Roman" pitchFamily="18" charset="0"/>
                <a:cs typeface="Times New Roman" pitchFamily="18" charset="0"/>
              </a:rPr>
              <a:t>Create a bio-diversified  environment that not only benefits bees but other pollinators as well.</a:t>
            </a:r>
          </a:p>
          <a:p>
            <a:pPr algn="ctr">
              <a:buNone/>
            </a:pPr>
            <a:r>
              <a:rPr lang="en-CA" sz="4400" dirty="0" smtClean="0">
                <a:latin typeface="Times New Roman" pitchFamily="18" charset="0"/>
                <a:cs typeface="Times New Roman" pitchFamily="18" charset="0"/>
              </a:rPr>
              <a:t>We have many indigenous species of pollinators that would benefit from a native species flower garden</a:t>
            </a:r>
          </a:p>
          <a:p>
            <a:pPr>
              <a:buNone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Handwriting" pitchFamily="66" charset="0"/>
              </a:rPr>
              <a:t>For Example </a:t>
            </a:r>
            <a:endParaRPr lang="en-CA" dirty="0">
              <a:solidFill>
                <a:schemeClr val="accent3">
                  <a:lumMod val="60000"/>
                  <a:lumOff val="40000"/>
                </a:schemeClr>
              </a:solidFill>
              <a:latin typeface="Lucida Handwriting" pitchFamily="66" charset="0"/>
            </a:endParaRPr>
          </a:p>
        </p:txBody>
      </p:sp>
      <p:pic>
        <p:nvPicPr>
          <p:cNvPr id="4" name="Content Placeholder 3" descr="IMG_5317c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3810000" cy="2540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Canadian Swallow T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1844824"/>
            <a:ext cx="3857219" cy="26642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Clouded Sulphu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3886200"/>
            <a:ext cx="4176464" cy="279226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539552" y="141277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Azure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4328" y="908720"/>
            <a:ext cx="1058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Canadian</a:t>
            </a:r>
          </a:p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Swallow</a:t>
            </a:r>
          </a:p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Tail 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624" y="5517232"/>
            <a:ext cx="910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Cloudy</a:t>
            </a:r>
          </a:p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Sulphur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16224"/>
          </a:xfrm>
        </p:spPr>
        <p:txBody>
          <a:bodyPr>
            <a:noAutofit/>
          </a:bodyPr>
          <a:lstStyle/>
          <a:p>
            <a:r>
              <a:rPr lang="en-CA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Handwriting" pitchFamily="66" charset="0"/>
              </a:rPr>
              <a:t>We have visitors from other countries that depend on the bio- diversity of the green roof  we could provide</a:t>
            </a:r>
            <a:endParaRPr lang="en-CA" sz="3600" dirty="0">
              <a:solidFill>
                <a:schemeClr val="accent3">
                  <a:lumMod val="60000"/>
                  <a:lumOff val="40000"/>
                </a:schemeClr>
              </a:solidFill>
              <a:latin typeface="Lucida Handwriting" pitchFamily="66" charset="0"/>
            </a:endParaRPr>
          </a:p>
        </p:txBody>
      </p:sp>
      <p:pic>
        <p:nvPicPr>
          <p:cNvPr id="6" name="Content Placeholder 5" descr="humming bird tw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276872"/>
            <a:ext cx="3312368" cy="36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RAMPEVQ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492896"/>
            <a:ext cx="3483471" cy="40279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683568" y="5877272"/>
            <a:ext cx="308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Cuban Emerald Humming Bird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0312" y="2636912"/>
            <a:ext cx="1075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Monarch</a:t>
            </a:r>
          </a:p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Butterfly 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Loss of Habitat, Food Sources and Breeding Grounds </a:t>
            </a:r>
            <a:endParaRPr lang="en-CA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4198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CA" sz="4000" dirty="0" smtClean="0">
                <a:latin typeface="Times New Roman" pitchFamily="18" charset="0"/>
                <a:cs typeface="Times New Roman" pitchFamily="18" charset="0"/>
              </a:rPr>
              <a:t>are having a devastating  effect on the Canadian Swallow Tailed Butterfly, Azure,  Cloudy Sulphur and the migrating Monarch Butterfly and Cuban Emerald Humming Bird to mention just a few species that depend on our native plants for their survival.   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979712"/>
          </a:xfrm>
        </p:spPr>
        <p:txBody>
          <a:bodyPr>
            <a:noAutofit/>
          </a:bodyPr>
          <a:lstStyle/>
          <a:p>
            <a:r>
              <a:rPr lang="en-CA" sz="2800" dirty="0" smtClean="0">
                <a:solidFill>
                  <a:schemeClr val="accent4">
                    <a:lumMod val="75000"/>
                  </a:schemeClr>
                </a:solidFill>
                <a:latin typeface="Lucida Handwriting" pitchFamily="66" charset="0"/>
              </a:rPr>
              <a:t>Native Canadian Plants that are drought resistant and perennial  that would be part of our Roof Top Garden</a:t>
            </a:r>
            <a:endParaRPr lang="en-CA" sz="2800" dirty="0">
              <a:solidFill>
                <a:schemeClr val="accent4">
                  <a:lumMod val="75000"/>
                </a:schemeClr>
              </a:solidFill>
              <a:latin typeface="Lucida Handwriting" pitchFamily="66" charset="0"/>
            </a:endParaRPr>
          </a:p>
        </p:txBody>
      </p:sp>
      <p:pic>
        <p:nvPicPr>
          <p:cNvPr id="4" name="Content Placeholder 3" descr="Pasque Flow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132856"/>
            <a:ext cx="2543175" cy="18002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059833" y="2348881"/>
            <a:ext cx="1296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Pasque </a:t>
            </a:r>
          </a:p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Flower</a:t>
            </a:r>
          </a:p>
          <a:p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6" name="Picture 5" descr="Blanket Flow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492896"/>
            <a:ext cx="2057400" cy="2000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7596336" y="4365104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Blanket</a:t>
            </a:r>
          </a:p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Flower 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4437112"/>
            <a:ext cx="2295525" cy="19907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427984" y="5445224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Milkweed 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dirty="0" smtClean="0">
                <a:solidFill>
                  <a:schemeClr val="accent4">
                    <a:lumMod val="50000"/>
                  </a:schemeClr>
                </a:solidFill>
                <a:latin typeface="Lucida Handwriting" pitchFamily="66" charset="0"/>
              </a:rPr>
              <a:t>A Green Roof’s  Direct Benefits to Woodsworth Co-operative</a:t>
            </a:r>
            <a:endParaRPr lang="en-CA" sz="3600" dirty="0">
              <a:solidFill>
                <a:schemeClr val="accent4">
                  <a:lumMod val="50000"/>
                </a:schemeClr>
              </a:solidFill>
              <a:latin typeface="Lucida Handwriting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1628801"/>
            <a:ext cx="81369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The greater</a:t>
            </a:r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insulation offered by green roofs reduces the amount of energy needed to moderate the temperature of a building, as roofs are the site of the greatest heat loss in winter and retaining the hottest temperatures in summer.  </a:t>
            </a:r>
            <a:endParaRPr lang="en-CA" sz="1400" dirty="0"/>
          </a:p>
        </p:txBody>
      </p:sp>
      <p:pic>
        <p:nvPicPr>
          <p:cNvPr id="1027" name="Picture 3" descr="C:\Users\Administrator.CHRISTINA-HP\Pictures\bees\roof_typ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212976"/>
            <a:ext cx="4876800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grant proposal is being written to the Trillium Foundation for $40,000.00 to hopefully offset the cost of this portion of our green roof. 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8000" dirty="0" smtClean="0">
                <a:solidFill>
                  <a:schemeClr val="accent4">
                    <a:lumMod val="50000"/>
                  </a:schemeClr>
                </a:solidFill>
              </a:rPr>
              <a:t>Motion </a:t>
            </a:r>
            <a:endParaRPr lang="en-CA" sz="8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That Woodsworth Co-operative membership commit $78,000.00 + HST to the building and planting of the East Side Green Roof </a:t>
            </a:r>
          </a:p>
          <a:p>
            <a:pPr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If a grant proposal for $40,000.00 is successfully accepted by The Trillium Foundation the members would only pay $38,000.00 + HST</a:t>
            </a:r>
          </a:p>
          <a:p>
            <a:pPr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Start date for this project April 01 2014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en-CA" dirty="0">
                <a:hlinkClick r:id="rId2"/>
              </a:rPr>
              <a:t>http://www.youtube.com/watch?v=ekoeQodrVoM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544616" cy="706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CA" sz="7200" dirty="0" smtClean="0">
                <a:solidFill>
                  <a:schemeClr val="accent4">
                    <a:lumMod val="50000"/>
                  </a:schemeClr>
                </a:solidFill>
              </a:rPr>
              <a:t>Thank You </a:t>
            </a:r>
            <a:endParaRPr lang="en-CA" sz="72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Content Placeholder 7" descr="cool flower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052736"/>
            <a:ext cx="5472608" cy="5400600"/>
          </a:xfrm>
          <a:ln w="63500" cmpd="sng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en-CA" sz="3600" dirty="0" smtClean="0">
                <a:solidFill>
                  <a:schemeClr val="accent4">
                    <a:lumMod val="50000"/>
                  </a:schemeClr>
                </a:solidFill>
                <a:latin typeface="Lucida Handwriting" pitchFamily="66" charset="0"/>
              </a:rPr>
              <a:t>Direct benefits Green Roof’s (cont.)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136904" cy="5040560"/>
          </a:xfrm>
        </p:spPr>
        <p:txBody>
          <a:bodyPr>
            <a:normAutofit fontScale="25000" lnSpcReduction="20000"/>
          </a:bodyPr>
          <a:lstStyle/>
          <a:p>
            <a:pPr>
              <a:buBlip>
                <a:blip r:embed="rId2"/>
              </a:buBlip>
            </a:pPr>
            <a:r>
              <a:rPr lang="en-CA" sz="11200" dirty="0" smtClean="0">
                <a:latin typeface="Times New Roman" pitchFamily="18" charset="0"/>
                <a:cs typeface="Times New Roman" pitchFamily="18" charset="0"/>
              </a:rPr>
              <a:t> The National Research Council of Canada found that an extensive green roof reduced the daily energy demand for air conditioning in the summer by over 75% (Liu 2003).</a:t>
            </a:r>
          </a:p>
          <a:p>
            <a:pPr>
              <a:buBlip>
                <a:blip r:embed="rId2"/>
              </a:buBlip>
            </a:pPr>
            <a:r>
              <a:rPr lang="en-CA" sz="11200" dirty="0" smtClean="0">
                <a:latin typeface="Times New Roman" pitchFamily="18" charset="0"/>
                <a:cs typeface="Times New Roman" pitchFamily="18" charset="0"/>
              </a:rPr>
              <a:t>The presence of a green roof decreases the exposure of waterproofing membranes to large temperature fluctuations, that can cause micro-tearing, and ultraviolet radiation. </a:t>
            </a:r>
            <a:r>
              <a:rPr lang="en-CA" sz="1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****</a:t>
            </a:r>
            <a:r>
              <a:rPr lang="en-CA" dirty="0" smtClean="0"/>
              <a:t> </a:t>
            </a:r>
            <a:r>
              <a:rPr lang="en-CA" sz="11200" dirty="0" smtClean="0">
                <a:latin typeface="Times New Roman" pitchFamily="18" charset="0"/>
                <a:cs typeface="Times New Roman" pitchFamily="18" charset="0"/>
              </a:rPr>
              <a:t>meaning that membranes under green roofs last twice as long as those on traditional roofs. </a:t>
            </a:r>
            <a:r>
              <a:rPr lang="en-CA" sz="1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****</a:t>
            </a:r>
            <a:endParaRPr lang="en-CA" sz="1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Blip>
                <a:blip r:embed="rId2"/>
              </a:buBlip>
            </a:pPr>
            <a:r>
              <a:rPr lang="en-CA" sz="11200" dirty="0" smtClean="0">
                <a:latin typeface="Times New Roman" pitchFamily="18" charset="0"/>
                <a:cs typeface="Times New Roman" pitchFamily="18" charset="0"/>
              </a:rPr>
              <a:t>Green roofs can reduce noise , especially for low frequency sounds. An extensive green roof can reduce sound from outside by 40 decibels, (Peck et al. 1999).</a:t>
            </a:r>
          </a:p>
          <a:p>
            <a:pPr>
              <a:buNone/>
            </a:pPr>
            <a:endParaRPr lang="en-CA" sz="7200" dirty="0" smtClean="0"/>
          </a:p>
          <a:p>
            <a:pPr>
              <a:buNone/>
            </a:pPr>
            <a:r>
              <a:rPr lang="en-CA" sz="4400" dirty="0" smtClean="0"/>
              <a:t>http://www.greenroofs.org/index.php/about/greenroofbenefits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accent4">
                    <a:lumMod val="50000"/>
                  </a:schemeClr>
                </a:solidFill>
                <a:latin typeface="Lucida Handwriting" pitchFamily="66" charset="0"/>
              </a:rPr>
              <a:t>Direct Benefits to Woodsworth and our Broader Community </a:t>
            </a:r>
            <a:endParaRPr lang="en-CA" sz="3200" dirty="0">
              <a:solidFill>
                <a:schemeClr val="accent4">
                  <a:lumMod val="50000"/>
                </a:schemeClr>
              </a:solidFill>
              <a:latin typeface="Lucida Handwriting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Reduce Waste –Prolongs the life of waterproofing membranes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The use of recycled materials in the growing medium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Prolonging the service life of heating, ventilation, and HVAC systems through decreased use. 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Water is stored by the growing medium taken up by the plants where it is returned to the atmosphere through vapour and evaporation.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accent4">
                    <a:lumMod val="50000"/>
                  </a:schemeClr>
                </a:solidFill>
                <a:latin typeface="Lucida Handwriting" pitchFamily="66" charset="0"/>
              </a:rPr>
              <a:t>Direct Benefits to Woodsworth and our Boarder Community (cont.)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49188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In summer green roofs  can retain 70-90% of the precipitation that falls on them; in winter they retain between 25-40%.</a:t>
            </a:r>
          </a:p>
          <a:p>
            <a:pPr>
              <a:buBlip>
                <a:blip r:embed="rId2"/>
              </a:buBlip>
            </a:pPr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Green roofs  retain rainwater they then moderate the temperature of the water to act as natural filters for any of the water that happens to run off.</a:t>
            </a:r>
          </a:p>
          <a:p>
            <a:pPr>
              <a:buBlip>
                <a:blip r:embed="rId2"/>
              </a:buBlip>
            </a:pPr>
            <a:r>
              <a:rPr lang="en-CA" sz="2800" dirty="0" smtClean="0">
                <a:latin typeface="Times New Roman" pitchFamily="18" charset="0"/>
                <a:cs typeface="Times New Roman" pitchFamily="18" charset="0"/>
              </a:rPr>
              <a:t>Green roofs reduce the amount of storm water runoff and also delay the time at which runoff occurs, resulting in decreased stress on sewer systems at peak flow periods</a:t>
            </a:r>
          </a:p>
          <a:p>
            <a:pPr>
              <a:buNone/>
            </a:pPr>
            <a:endParaRPr lang="en-CA" sz="1200" dirty="0" smtClean="0"/>
          </a:p>
          <a:p>
            <a:pPr>
              <a:buNone/>
            </a:pPr>
            <a:r>
              <a:rPr lang="en-CA" sz="1200" dirty="0" smtClean="0"/>
              <a:t>http://www.greenroofs.org/index.php/about/greenroofbenefits</a:t>
            </a:r>
          </a:p>
          <a:p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000" dirty="0" smtClean="0">
                <a:solidFill>
                  <a:schemeClr val="accent4">
                    <a:lumMod val="50000"/>
                  </a:schemeClr>
                </a:solidFill>
                <a:latin typeface="Lucida Handwriting" pitchFamily="66" charset="0"/>
                <a:cs typeface="Times New Roman" pitchFamily="18" charset="0"/>
              </a:rPr>
              <a:t>Green Roof’s and Bio Diversity </a:t>
            </a:r>
            <a:br>
              <a:rPr lang="en-CA" sz="4000" dirty="0" smtClean="0">
                <a:solidFill>
                  <a:schemeClr val="accent4">
                    <a:lumMod val="50000"/>
                  </a:schemeClr>
                </a:solidFill>
                <a:latin typeface="Lucida Handwriting" pitchFamily="66" charset="0"/>
                <a:cs typeface="Times New Roman" pitchFamily="18" charset="0"/>
              </a:rPr>
            </a:br>
            <a:r>
              <a:rPr lang="en-CA" sz="4000" dirty="0" smtClean="0">
                <a:solidFill>
                  <a:schemeClr val="accent4">
                    <a:lumMod val="50000"/>
                  </a:schemeClr>
                </a:solidFill>
                <a:latin typeface="Lucida Handwriting" pitchFamily="66" charset="0"/>
                <a:cs typeface="Times New Roman" pitchFamily="18" charset="0"/>
              </a:rPr>
              <a:t>(Everybody Wins)</a:t>
            </a:r>
            <a:endParaRPr lang="en-CA" dirty="0">
              <a:solidFill>
                <a:schemeClr val="accent4">
                  <a:lumMod val="50000"/>
                </a:schemeClr>
              </a:solidFill>
              <a:latin typeface="Lucida Handwriting" pitchFamily="66" charset="0"/>
              <a:cs typeface="Times New Roman" pitchFamily="18" charset="0"/>
            </a:endParaRPr>
          </a:p>
        </p:txBody>
      </p:sp>
      <p:pic>
        <p:nvPicPr>
          <p:cNvPr id="4" name="Content Placeholder 3" descr="images55EM0Y3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88840"/>
            <a:ext cx="3312368" cy="3168352"/>
          </a:xfrm>
        </p:spPr>
      </p:pic>
      <p:pic>
        <p:nvPicPr>
          <p:cNvPr id="2050" name="Picture 2" descr="C:\Users\Administrator.CHRISTINA-HP\AppData\Local\Microsoft\Windows\Temporary Internet Files\Content.IE5\MDKX4J5E\MC90043253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492896"/>
            <a:ext cx="1440160" cy="1440160"/>
          </a:xfrm>
          <a:prstGeom prst="rect">
            <a:avLst/>
          </a:prstGeom>
          <a:noFill/>
        </p:spPr>
      </p:pic>
      <p:pic>
        <p:nvPicPr>
          <p:cNvPr id="6" name="Picture 5" descr="Northern Cresc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2060848"/>
            <a:ext cx="3220864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We currently have a letter from Toronto Beekeepers Co-operative with the provision that if we construct a green roof pollinator garden this spring, they will provide two beehives for our roof. 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These will not be “our” beehives but we will provide a home for them. 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TBC will provide any care and maintenance that the bee’s will require.  </a:t>
            </a:r>
          </a:p>
          <a:p>
            <a:pPr>
              <a:buNone/>
            </a:pPr>
            <a:endParaRPr lang="en-CA" dirty="0" smtClean="0"/>
          </a:p>
          <a:p>
            <a:pPr>
              <a:buBlip>
                <a:blip r:embed="rId2"/>
              </a:buBlip>
            </a:pPr>
            <a:endParaRPr lang="en-CA" dirty="0"/>
          </a:p>
        </p:txBody>
      </p:sp>
      <p:pic>
        <p:nvPicPr>
          <p:cNvPr id="4" name="Picture 3" descr="Macintosh HD:Users:gillian:Desktop:tbc logo.tif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82809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1985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- FoodShare is founded, by then Toronto Mayor Eggleton, as concern increases over the growth of hunger and the increasing use of food banks in our City. </a:t>
            </a:r>
          </a:p>
          <a:p>
            <a:pPr>
              <a:buBlip>
                <a:blip r:embed="rId2"/>
              </a:buBlip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– FoodShare, through its Urban Agriculture program, commits to an experiment in urban beekeeping. </a:t>
            </a:r>
          </a:p>
          <a:p>
            <a:pPr>
              <a:buBlip>
                <a:blip r:embed="rId2"/>
              </a:buBlip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2001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- Three beehives are established at FoodShare’s location and TBC is formed. </a:t>
            </a:r>
          </a:p>
          <a:p>
            <a:pPr>
              <a:buNone/>
            </a:pPr>
            <a:endParaRPr lang="en-CA" sz="1300" dirty="0" smtClean="0"/>
          </a:p>
          <a:p>
            <a:pPr>
              <a:buNone/>
            </a:pPr>
            <a:r>
              <a:rPr lang="en-CA" sz="1300" dirty="0" smtClean="0"/>
              <a:t>http://www.torontobees.ca/index.php?option=com_content&amp;view=article&amp;id=1&amp;Itemid=2</a:t>
            </a:r>
            <a:endParaRPr lang="en-CA" dirty="0" smtClean="0"/>
          </a:p>
          <a:p>
            <a:pPr>
              <a:buBlip>
                <a:blip r:embed="rId2"/>
              </a:buBlip>
            </a:pPr>
            <a:endParaRPr lang="en-CA" dirty="0"/>
          </a:p>
        </p:txBody>
      </p:sp>
      <p:pic>
        <p:nvPicPr>
          <p:cNvPr id="4" name="Picture 3" descr="Macintosh HD:Users:gillian:Desktop:tbc logo.tif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82809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TBC has approximately 60 members and  currently has partnerships with the following organizations.  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Evergreen Brickworks – 21 hives 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Fairmont Royal York Hotel – 6 hives 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Parc Downsview Park – 24 hives 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Toronto Botanical Garden  - 2 hives </a:t>
            </a:r>
          </a:p>
          <a:p>
            <a:pPr>
              <a:buBlip>
                <a:blip r:embed="rId2"/>
              </a:buBlip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Black Creek Community Farm – 10 hives </a:t>
            </a:r>
          </a:p>
        </p:txBody>
      </p:sp>
      <p:pic>
        <p:nvPicPr>
          <p:cNvPr id="4" name="Picture 3" descr="Macintosh HD:Users:gillian:Desktop:tbc logo.tif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82809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981</Words>
  <Application>Microsoft Office PowerPoint</Application>
  <PresentationFormat>On-screen Show (4:3)</PresentationFormat>
  <Paragraphs>81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Woodsworth Co-Operative Roof Top Garden Eastside </vt:lpstr>
      <vt:lpstr>A Green Roof’s  Direct Benefits to Woodsworth Co-operative</vt:lpstr>
      <vt:lpstr>Direct benefits Green Roof’s (cont.)</vt:lpstr>
      <vt:lpstr>Direct Benefits to Woodsworth and our Broader Community </vt:lpstr>
      <vt:lpstr>Direct Benefits to Woodsworth and our Boarder Community (cont.)</vt:lpstr>
      <vt:lpstr>Green Roof’s and Bio Diversity  (Everybody Wins)</vt:lpstr>
      <vt:lpstr>Slide 7</vt:lpstr>
      <vt:lpstr>Slide 8</vt:lpstr>
      <vt:lpstr>Slide 9</vt:lpstr>
      <vt:lpstr>Slide 10</vt:lpstr>
      <vt:lpstr>Slide 11</vt:lpstr>
      <vt:lpstr>Slide 12</vt:lpstr>
      <vt:lpstr>And Why Should You Care?</vt:lpstr>
      <vt:lpstr>And Why Should You Care?</vt:lpstr>
      <vt:lpstr>The Opportunity That Woodsworth has</vt:lpstr>
      <vt:lpstr>For Example </vt:lpstr>
      <vt:lpstr>We have visitors from other countries that depend on the bio- diversity of the green roof  we could provide</vt:lpstr>
      <vt:lpstr>Loss of Habitat, Food Sources and Breeding Grounds </vt:lpstr>
      <vt:lpstr>Native Canadian Plants that are drought resistant and perennial  that would be part of our Roof Top Garden</vt:lpstr>
      <vt:lpstr>Grants</vt:lpstr>
      <vt:lpstr>Motion </vt:lpstr>
      <vt:lpstr>http://www.youtube.com/watch?v=ekoeQodrVoM</vt:lpstr>
      <vt:lpstr>Thank You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54</cp:revision>
  <dcterms:created xsi:type="dcterms:W3CDTF">2013-12-13T18:28:05Z</dcterms:created>
  <dcterms:modified xsi:type="dcterms:W3CDTF">2013-12-19T00:51:03Z</dcterms:modified>
</cp:coreProperties>
</file>